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79" r:id="rId5"/>
    <p:sldId id="258" r:id="rId6"/>
    <p:sldId id="262" r:id="rId7"/>
    <p:sldId id="277" r:id="rId8"/>
    <p:sldId id="278" r:id="rId9"/>
    <p:sldId id="261" r:id="rId10"/>
    <p:sldId id="260" r:id="rId11"/>
    <p:sldId id="263" r:id="rId12"/>
    <p:sldId id="264" r:id="rId13"/>
    <p:sldId id="270" r:id="rId14"/>
    <p:sldId id="272" r:id="rId15"/>
    <p:sldId id="280" r:id="rId16"/>
    <p:sldId id="281" r:id="rId17"/>
    <p:sldId id="282" r:id="rId18"/>
    <p:sldId id="283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91E7-4B8B-452A-9AD0-AA9F84591246}" type="datetimeFigureOut">
              <a:rPr lang="hr-HR" smtClean="0"/>
              <a:t>16.9.2021.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2C35-6850-4FDF-A785-DF93BCA51B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25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91E7-4B8B-452A-9AD0-AA9F84591246}" type="datetimeFigureOut">
              <a:rPr lang="hr-HR" smtClean="0"/>
              <a:t>16.9.2021.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2C35-6850-4FDF-A785-DF93BCA51B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636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91E7-4B8B-452A-9AD0-AA9F84591246}" type="datetimeFigureOut">
              <a:rPr lang="hr-HR" smtClean="0"/>
              <a:t>16.9.2021.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2C35-6850-4FDF-A785-DF93BCA51B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422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91E7-4B8B-452A-9AD0-AA9F84591246}" type="datetimeFigureOut">
              <a:rPr lang="hr-HR" smtClean="0"/>
              <a:t>16.9.2021.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2C35-6850-4FDF-A785-DF93BCA51B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673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91E7-4B8B-452A-9AD0-AA9F84591246}" type="datetimeFigureOut">
              <a:rPr lang="hr-HR" smtClean="0"/>
              <a:t>16.9.2021.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2C35-6850-4FDF-A785-DF93BCA51B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541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91E7-4B8B-452A-9AD0-AA9F84591246}" type="datetimeFigureOut">
              <a:rPr lang="hr-HR" smtClean="0"/>
              <a:t>16.9.2021.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2C35-6850-4FDF-A785-DF93BCA51B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920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91E7-4B8B-452A-9AD0-AA9F84591246}" type="datetimeFigureOut">
              <a:rPr lang="hr-HR" smtClean="0"/>
              <a:t>16.9.2021.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2C35-6850-4FDF-A785-DF93BCA51B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391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91E7-4B8B-452A-9AD0-AA9F84591246}" type="datetimeFigureOut">
              <a:rPr lang="hr-HR" smtClean="0"/>
              <a:t>16.9.2021.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2C35-6850-4FDF-A785-DF93BCA51B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499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91E7-4B8B-452A-9AD0-AA9F84591246}" type="datetimeFigureOut">
              <a:rPr lang="hr-HR" smtClean="0"/>
              <a:t>16.9.2021.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2C35-6850-4FDF-A785-DF93BCA51B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718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91E7-4B8B-452A-9AD0-AA9F84591246}" type="datetimeFigureOut">
              <a:rPr lang="hr-HR" smtClean="0"/>
              <a:t>16.9.2021.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2C35-6850-4FDF-A785-DF93BCA51B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783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91E7-4B8B-452A-9AD0-AA9F84591246}" type="datetimeFigureOut">
              <a:rPr lang="hr-HR" smtClean="0"/>
              <a:t>16.9.2021.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2C35-6850-4FDF-A785-DF93BCA51B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033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991E7-4B8B-452A-9AD0-AA9F84591246}" type="datetimeFigureOut">
              <a:rPr lang="hr-HR" smtClean="0"/>
              <a:t>16.9.2021.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32C35-6850-4FDF-A785-DF93BCA51B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266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smreza.sdmsh.com.hr/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azaznanja.sdmsh.com.hr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msh.hr/" TargetMode="External"/><Relationship Id="rId2" Type="http://schemas.openxmlformats.org/officeDocument/2006/relationships/hyperlink" Target="mailto:sdms_hrvatske@sdmsh.h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playlist?list=PLxB-oXTXmDIAh66axSLk4YyK-6wn2zUuo" TargetMode="External"/><Relationship Id="rId5" Type="http://schemas.openxmlformats.org/officeDocument/2006/relationships/hyperlink" Target="https://mstv.sdmsh.com.hr/" TargetMode="Externa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xB-oXTXmDIBMckqaNS6hvywjxOzff51N" TargetMode="External"/><Relationship Id="rId2" Type="http://schemas.openxmlformats.org/officeDocument/2006/relationships/hyperlink" Target="https://bazaznanja.sdmsh.com.hr/virtualni-ms-savjetnik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/>
              <a:t>Savez društava multiple skleroze Hrvatske</a:t>
            </a:r>
            <a:endParaRPr lang="hr-HR" b="1" dirty="0"/>
          </a:p>
        </p:txBody>
      </p:sp>
      <p:sp>
        <p:nvSpPr>
          <p:cNvPr id="3" name="TekstniOkvir 2"/>
          <p:cNvSpPr txBox="1"/>
          <p:nvPr/>
        </p:nvSpPr>
        <p:spPr>
          <a:xfrm>
            <a:off x="3262184" y="3575866"/>
            <a:ext cx="5123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FF9900"/>
                </a:solidFill>
              </a:rPr>
              <a:t>Dijana Roginić, mag.oec.</a:t>
            </a:r>
          </a:p>
          <a:p>
            <a:pPr algn="ctr"/>
            <a:r>
              <a:rPr lang="hr-HR" dirty="0" smtClean="0">
                <a:solidFill>
                  <a:srgbClr val="FF9900"/>
                </a:solidFill>
              </a:rPr>
              <a:t>Izvršna direktorica SDMSH</a:t>
            </a:r>
          </a:p>
          <a:p>
            <a:pPr algn="ctr"/>
            <a:endParaRPr lang="hr-HR" dirty="0">
              <a:solidFill>
                <a:srgbClr val="FF9900"/>
              </a:solidFill>
            </a:endParaRPr>
          </a:p>
          <a:p>
            <a:pPr algn="ctr"/>
            <a:r>
              <a:rPr lang="hr-HR" dirty="0" smtClean="0">
                <a:solidFill>
                  <a:srgbClr val="FF9900"/>
                </a:solidFill>
              </a:rPr>
              <a:t>Donja Stubica, </a:t>
            </a:r>
            <a:r>
              <a:rPr lang="hr-HR" dirty="0" smtClean="0">
                <a:solidFill>
                  <a:srgbClr val="FF9900"/>
                </a:solidFill>
              </a:rPr>
              <a:t>18.09.2021.</a:t>
            </a:r>
            <a:endParaRPr lang="hr-HR" dirty="0">
              <a:solidFill>
                <a:srgbClr val="FF99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5600700"/>
            <a:ext cx="120205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MS mreža</a:t>
            </a:r>
            <a:endParaRPr lang="hr-HR" b="1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80741" y="1512616"/>
            <a:ext cx="5282308" cy="4351338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Kao </a:t>
            </a:r>
            <a:r>
              <a:rPr lang="hr-HR" dirty="0"/>
              <a:t>organizacija koja prepoznaje trendove i ima razvijene </a:t>
            </a:r>
            <a:r>
              <a:rPr lang="hr-HR" dirty="0" smtClean="0"/>
              <a:t>društvene mreže</a:t>
            </a:r>
            <a:r>
              <a:rPr lang="hr-HR" dirty="0"/>
              <a:t>, na kojima ima nekoliko tisuća pratitelja, uvidjeli smo potrebu </a:t>
            </a:r>
            <a:r>
              <a:rPr lang="hr-HR" dirty="0" smtClean="0"/>
              <a:t>za web </a:t>
            </a:r>
            <a:r>
              <a:rPr lang="hr-HR" dirty="0"/>
              <a:t>mjestom koje će osim Facebook-a, </a:t>
            </a:r>
            <a:r>
              <a:rPr lang="hr-HR" b="1" dirty="0"/>
              <a:t>omogućiti stvaranje </a:t>
            </a:r>
            <a:r>
              <a:rPr lang="hr-HR" b="1" dirty="0" smtClean="0"/>
              <a:t>specifične online MS </a:t>
            </a:r>
            <a:r>
              <a:rPr lang="hr-HR" b="1" dirty="0"/>
              <a:t>zajednice</a:t>
            </a:r>
            <a:r>
              <a:rPr lang="hr-HR" dirty="0"/>
              <a:t> u kojoj će svatko čiji je život obilježen MS-om </a:t>
            </a:r>
            <a:r>
              <a:rPr lang="hr-HR" dirty="0" smtClean="0"/>
              <a:t>pronaći odgovore </a:t>
            </a:r>
            <a:r>
              <a:rPr lang="hr-HR" dirty="0"/>
              <a:t>na sva svoja pitanja.</a:t>
            </a:r>
          </a:p>
          <a:p>
            <a:r>
              <a:rPr lang="hr-HR" dirty="0"/>
              <a:t>MS Mreža je dizajnirana za MS pacijente, članove obitelji kao i </a:t>
            </a:r>
            <a:r>
              <a:rPr lang="hr-HR" dirty="0" smtClean="0"/>
              <a:t>za zdravstvene </a:t>
            </a:r>
            <a:r>
              <a:rPr lang="hr-HR" dirty="0"/>
              <a:t>djelatnike i sve one čiji je život obilježen </a:t>
            </a:r>
            <a:r>
              <a:rPr lang="hr-HR" dirty="0" smtClean="0"/>
              <a:t>multiplom sklerozom</a:t>
            </a:r>
            <a:r>
              <a:rPr lang="hr-HR" dirty="0"/>
              <a:t>.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935" y="424519"/>
            <a:ext cx="5836638" cy="3352801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6266935" y="3929449"/>
            <a:ext cx="58366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MS mreža sastoji se od: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rgbClr val="FF0000"/>
                </a:solidFill>
              </a:rPr>
              <a:t>MS grupe za podršku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rgbClr val="FF0000"/>
                </a:solidFill>
              </a:rPr>
              <a:t>MS blog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rgbClr val="FF0000"/>
                </a:solidFill>
              </a:rPr>
              <a:t>MS forum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FF0000"/>
                </a:solidFill>
                <a:hlinkClick r:id="rId3"/>
              </a:rPr>
              <a:t>https://msmreza.sdmsh.com.hr</a:t>
            </a:r>
            <a:r>
              <a:rPr lang="hr-HR" b="1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hr-HR" b="1" dirty="0" smtClean="0">
                <a:solidFill>
                  <a:srgbClr val="FF0000"/>
                </a:solidFill>
              </a:rPr>
              <a:t> 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5600700"/>
            <a:ext cx="120205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86419"/>
            <a:ext cx="10515600" cy="1325563"/>
          </a:xfrm>
        </p:spPr>
        <p:txBody>
          <a:bodyPr/>
          <a:lstStyle/>
          <a:p>
            <a:r>
              <a:rPr lang="hr-HR" b="1" dirty="0" smtClean="0"/>
              <a:t>Baza znanja SDMSH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511982"/>
            <a:ext cx="5480222" cy="4351338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Jedinstveno web mjesto sa relevantnim informacijama o MS-u, a koje su kreirane od strane stručnjaka za MS.</a:t>
            </a:r>
          </a:p>
          <a:p>
            <a:r>
              <a:rPr lang="hr-HR" dirty="0" smtClean="0"/>
              <a:t>Baza znanja nastala je kao rezultat dugogodišnjih potreba naših članova za informacijama o bolesti, načinima liječenja te svih ostalih aspekata života s multiplom sklerozom. </a:t>
            </a:r>
          </a:p>
          <a:p>
            <a:r>
              <a:rPr lang="hr-HR" dirty="0" smtClean="0"/>
              <a:t>Tijekom kontinuirane suradnje sa Stručnim odborom za medicinska pitanja SDMSH, prikupili smo mnoštvo informacija iz prve ruke koje su sada dostupne svim posjetiteljima ove web stranice.</a:t>
            </a: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62" y="224093"/>
            <a:ext cx="4351338" cy="4351338"/>
          </a:xfrm>
        </p:spPr>
      </p:pic>
      <p:sp>
        <p:nvSpPr>
          <p:cNvPr id="4" name="TekstniOkvir 3"/>
          <p:cNvSpPr txBox="1"/>
          <p:nvPr/>
        </p:nvSpPr>
        <p:spPr>
          <a:xfrm>
            <a:off x="7008340" y="4789233"/>
            <a:ext cx="434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3"/>
              </a:rPr>
              <a:t>https://bazaznanja.sdmsh.com.hr</a:t>
            </a:r>
            <a:r>
              <a:rPr lang="hr-HR" dirty="0" smtClean="0">
                <a:hlinkClick r:id="rId3"/>
              </a:rPr>
              <a:t>/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5600700"/>
            <a:ext cx="120205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30863"/>
            <a:ext cx="10515600" cy="1325563"/>
          </a:xfrm>
        </p:spPr>
        <p:txBody>
          <a:bodyPr/>
          <a:lstStyle/>
          <a:p>
            <a:r>
              <a:rPr lang="hr-HR" b="1" dirty="0" smtClean="0"/>
              <a:t>Baza podataka SDMSH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199" y="1334543"/>
            <a:ext cx="5274277" cy="4351338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Podaci o broju osoba oboljelih od multiple skleroze (MS) u RH nisu objedinjeni kroz jedinstveni nacionalni registar oboljelih, te manjak takvih podataka ne omogućuje objektivno financijsko i kvalitativno liječenje oboljelih od MS-a. </a:t>
            </a:r>
          </a:p>
          <a:p>
            <a:r>
              <a:rPr lang="hr-HR" dirty="0" smtClean="0"/>
              <a:t>2005. osnovana je Baza podataka SDMSH, u kojoj je trenutno evidentirano 3139 osoba.  </a:t>
            </a:r>
          </a:p>
          <a:p>
            <a:r>
              <a:rPr lang="hr-HR" dirty="0" smtClean="0"/>
              <a:t>Tijekom godina razvijanja, Baza je dala veliki doprinos počecima istraživanja epidemiologije multiple skleroze u Hrvatskoj.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0"/>
            <a:ext cx="5181600" cy="2914650"/>
          </a:xfrm>
        </p:spPr>
      </p:pic>
      <p:sp>
        <p:nvSpPr>
          <p:cNvPr id="14" name="TekstniOkvir 13"/>
          <p:cNvSpPr txBox="1"/>
          <p:nvPr/>
        </p:nvSpPr>
        <p:spPr>
          <a:xfrm>
            <a:off x="7010400" y="3356161"/>
            <a:ext cx="532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Podaci o osobama s MS-om u RH, po spolu</a:t>
            </a:r>
            <a:endParaRPr lang="hr-HR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8377881" y="4862572"/>
            <a:ext cx="3814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i="1" dirty="0" smtClean="0"/>
              <a:t>Izvor: Baza podataka SDMSH</a:t>
            </a:r>
            <a:endParaRPr lang="hr-HR" sz="1400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768" y="3814564"/>
            <a:ext cx="5403232" cy="996581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5600700"/>
            <a:ext cx="120205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" y="10942"/>
            <a:ext cx="10515600" cy="1325563"/>
          </a:xfrm>
        </p:spPr>
        <p:txBody>
          <a:bodyPr/>
          <a:lstStyle/>
          <a:p>
            <a:r>
              <a:rPr lang="hr-HR" b="1" dirty="0" smtClean="0"/>
              <a:t>Izdavačka djelatnost</a:t>
            </a:r>
            <a:endParaRPr lang="hr-HR" b="1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6579" y="3920304"/>
            <a:ext cx="1600200" cy="229552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364" y="1485404"/>
            <a:ext cx="1628775" cy="2286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552" y="1037497"/>
            <a:ext cx="1581150" cy="22860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031" y="2427483"/>
            <a:ext cx="1566176" cy="221874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8085" y="3448237"/>
            <a:ext cx="1590675" cy="226695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0266" y="3251574"/>
            <a:ext cx="1547813" cy="2191181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0167" y="4703966"/>
            <a:ext cx="1568691" cy="1746102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5088" y="3223430"/>
            <a:ext cx="1571625" cy="2219325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3954" y="1037497"/>
            <a:ext cx="1514475" cy="2009775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9449" y="236149"/>
            <a:ext cx="1543050" cy="2133600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74882" y="1063679"/>
            <a:ext cx="1524000" cy="2000250"/>
          </a:xfrm>
          <a:prstGeom prst="rect">
            <a:avLst/>
          </a:prstGeom>
        </p:spPr>
      </p:pic>
      <p:sp>
        <p:nvSpPr>
          <p:cNvPr id="19" name="TekstniOkvir 18"/>
          <p:cNvSpPr txBox="1"/>
          <p:nvPr/>
        </p:nvSpPr>
        <p:spPr>
          <a:xfrm>
            <a:off x="502919" y="1264920"/>
            <a:ext cx="29108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Kontinuirano izdajemo različite priručnike, brošure, zbornike radova sa simpozija u kojima govorimo o različitim temama vezane uz MS, a u suradnji sa stručnjacima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Većina ih je dostupna u okviru naše digitalne knjižnice u online obliku, a većinu svi oboljeli koji su u našoj Bazi podataka iste dobivaju na kućnu adresu</a:t>
            </a:r>
            <a:endParaRPr lang="hr-HR" dirty="0"/>
          </a:p>
        </p:txBody>
      </p:sp>
      <p:pic>
        <p:nvPicPr>
          <p:cNvPr id="24" name="Slika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450" y="5600700"/>
            <a:ext cx="120205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rgbClr val="FF9900"/>
                </a:solidFill>
              </a:rPr>
              <a:t>HVALA NA PAŽNJI </a:t>
            </a:r>
            <a:endParaRPr lang="hr-HR" sz="4000" b="1" dirty="0">
              <a:solidFill>
                <a:srgbClr val="FF99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2726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/>
              <a:t>Adresa: </a:t>
            </a:r>
            <a:r>
              <a:rPr lang="pl-PL" dirty="0"/>
              <a:t>Trnsko </a:t>
            </a:r>
            <a:r>
              <a:rPr lang="pl-PL" dirty="0" smtClean="0"/>
              <a:t>34, 10020 Zagreb</a:t>
            </a: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Tel./Fax.: 01 6554 757</a:t>
            </a:r>
          </a:p>
          <a:p>
            <a:pPr marL="0" indent="0" algn="ctr">
              <a:buNone/>
            </a:pPr>
            <a:r>
              <a:rPr lang="hr-HR" dirty="0"/>
              <a:t>E-mail: </a:t>
            </a:r>
            <a:r>
              <a:rPr lang="hr-HR" dirty="0" smtClean="0">
                <a:hlinkClick r:id="rId2"/>
              </a:rPr>
              <a:t>sdms_hrvatske@sdmsh.hr</a:t>
            </a:r>
            <a:r>
              <a:rPr lang="hr-HR" dirty="0" smtClean="0"/>
              <a:t> </a:t>
            </a:r>
            <a:endParaRPr lang="hr-HR" dirty="0"/>
          </a:p>
          <a:p>
            <a:pPr marL="0" indent="0" algn="ctr">
              <a:buNone/>
            </a:pPr>
            <a:r>
              <a:rPr lang="hr-HR" dirty="0" smtClean="0"/>
              <a:t>Web: </a:t>
            </a:r>
            <a:r>
              <a:rPr lang="hr-HR" dirty="0" smtClean="0">
                <a:hlinkClick r:id="rId3"/>
              </a:rPr>
              <a:t>www.sdmsh.hr</a:t>
            </a:r>
            <a:r>
              <a:rPr lang="hr-HR" dirty="0" smtClean="0"/>
              <a:t> </a:t>
            </a:r>
          </a:p>
          <a:p>
            <a:pPr marL="0" indent="0" algn="ctr">
              <a:buNone/>
            </a:pPr>
            <a:r>
              <a:rPr lang="hr-HR" dirty="0"/>
              <a:t>Facebook: </a:t>
            </a:r>
            <a:r>
              <a:rPr lang="hr-HR" dirty="0" err="1" smtClean="0"/>
              <a:t>savezdrustavamshrvatske</a:t>
            </a:r>
            <a:r>
              <a:rPr lang="hr-HR" dirty="0" smtClean="0"/>
              <a:t>  </a:t>
            </a:r>
          </a:p>
          <a:p>
            <a:pPr marL="0" indent="0" algn="ctr">
              <a:buNone/>
            </a:pPr>
            <a:r>
              <a:rPr lang="hr-HR" dirty="0" err="1" smtClean="0"/>
              <a:t>Instagram</a:t>
            </a:r>
            <a:r>
              <a:rPr lang="hr-HR" dirty="0" smtClean="0"/>
              <a:t>: </a:t>
            </a:r>
            <a:r>
              <a:rPr lang="hr-HR" dirty="0" err="1" smtClean="0"/>
              <a:t>savezdrustavamultipleskleroze</a:t>
            </a:r>
            <a:endParaRPr lang="hr-HR" dirty="0" smtClean="0"/>
          </a:p>
          <a:p>
            <a:pPr marL="0" indent="0" algn="ctr">
              <a:buNone/>
            </a:pPr>
            <a:r>
              <a:rPr lang="hr-HR" dirty="0" err="1" smtClean="0"/>
              <a:t>Youtube</a:t>
            </a:r>
            <a:r>
              <a:rPr lang="hr-HR" dirty="0" smtClean="0"/>
              <a:t>: Savez društava multiple skleroze Hrvatske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5600700"/>
            <a:ext cx="120205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Projekti i programi SDMSH u tijeku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b="1" dirty="0"/>
              <a:t>SOS MS telefon- pravom uslugom do povećanja kvalitete života osoba s multiplom </a:t>
            </a:r>
            <a:r>
              <a:rPr lang="hr-HR" b="1" dirty="0" smtClean="0"/>
              <a:t>sklerozom, </a:t>
            </a:r>
            <a:r>
              <a:rPr lang="hr-HR" dirty="0" smtClean="0"/>
              <a:t> trogodišnji program financiran od strane </a:t>
            </a:r>
            <a:r>
              <a:rPr lang="hr-HR" dirty="0" err="1" smtClean="0"/>
              <a:t>MRMSOiSP</a:t>
            </a:r>
            <a:endParaRPr lang="hr-HR" b="1" dirty="0" smtClean="0"/>
          </a:p>
          <a:p>
            <a:pPr lvl="1"/>
            <a:r>
              <a:rPr lang="hr-HR" dirty="0" smtClean="0"/>
              <a:t>Pružanje savjetodavne usluge i savjetovanje iz iskustva putem SOS MS telefona za oboljele od multiple skleroze s područja cijele Hrvatske, savjetovanje putem Facebook stranice saveza</a:t>
            </a:r>
          </a:p>
          <a:p>
            <a:pPr lvl="1"/>
            <a:r>
              <a:rPr lang="hr-HR" dirty="0" smtClean="0"/>
              <a:t>Kontinuirano evidentiranje promjena kod oboljelih od multiple </a:t>
            </a:r>
            <a:r>
              <a:rPr lang="hr-HR" dirty="0" smtClean="0"/>
              <a:t>skleroze </a:t>
            </a:r>
            <a:r>
              <a:rPr lang="hr-HR" dirty="0" smtClean="0"/>
              <a:t>i novooboljelih u Bazu podataka SDMSH</a:t>
            </a:r>
          </a:p>
          <a:p>
            <a:pPr lvl="1"/>
            <a:r>
              <a:rPr lang="hr-HR" dirty="0" smtClean="0"/>
              <a:t>MS Blog- blog SDMSH-a- dijeljenje priča MS zajednici na različite teme</a:t>
            </a:r>
          </a:p>
          <a:p>
            <a:pPr lvl="1"/>
            <a:r>
              <a:rPr lang="hr-HR" dirty="0" smtClean="0"/>
              <a:t>Provedba online radionice za povećanje potencijala osoba s multiplom sklerozom za uključivanje na tržište rada</a:t>
            </a:r>
          </a:p>
          <a:p>
            <a:pPr lvl="1"/>
            <a:r>
              <a:rPr lang="hr-HR" dirty="0" smtClean="0"/>
              <a:t>Održavanje webinara „Uključivanje </a:t>
            </a:r>
            <a:r>
              <a:rPr lang="hr-HR" dirty="0"/>
              <a:t>oboljelih od multiple skleroze na tržište </a:t>
            </a:r>
            <a:r>
              <a:rPr lang="hr-HR" dirty="0" smtClean="0"/>
              <a:t>rada”</a:t>
            </a:r>
          </a:p>
          <a:p>
            <a:pPr lvl="1"/>
            <a:r>
              <a:rPr lang="hr-HR" dirty="0" smtClean="0"/>
              <a:t>Provedba dva </a:t>
            </a:r>
            <a:r>
              <a:rPr lang="hr-HR" dirty="0" smtClean="0"/>
              <a:t>podcast-a na </a:t>
            </a:r>
            <a:r>
              <a:rPr lang="hr-HR" dirty="0" smtClean="0"/>
              <a:t>teme- socijalna prava oboljelih od MS-a, kako povećati interpersonalne kompetencije</a:t>
            </a:r>
          </a:p>
          <a:p>
            <a:pPr lvl="1"/>
            <a:r>
              <a:rPr lang="hr-HR" dirty="0" smtClean="0"/>
              <a:t>Izrada online brošure „Ja to mogu, ja to znam”</a:t>
            </a:r>
          </a:p>
          <a:p>
            <a:pPr lvl="1"/>
            <a:r>
              <a:rPr lang="hr-HR" dirty="0" smtClean="0"/>
              <a:t>Evaluacija druge godine programa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5600700"/>
            <a:ext cx="120205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43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2914" y="0"/>
            <a:ext cx="10515600" cy="1325563"/>
          </a:xfrm>
        </p:spPr>
        <p:txBody>
          <a:bodyPr/>
          <a:lstStyle/>
          <a:p>
            <a:r>
              <a:rPr lang="hr-HR" b="1" dirty="0" smtClean="0"/>
              <a:t>Projekti i programi SDMSH u tijeku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06395" y="14700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 smtClean="0"/>
              <a:t>Razvojna suradnja u području Centara znanja u području unapređenja kvalitete življenja osoba s invaliditetom</a:t>
            </a:r>
            <a:r>
              <a:rPr lang="hr-HR" dirty="0" smtClean="0"/>
              <a:t>, financiran od strane NZZRCD, petogodišnji program</a:t>
            </a:r>
          </a:p>
          <a:p>
            <a:r>
              <a:rPr lang="hr-HR" sz="2000" b="1" dirty="0"/>
              <a:t>Područja i </a:t>
            </a:r>
            <a:r>
              <a:rPr lang="hr-HR" sz="2000" b="1" dirty="0" smtClean="0"/>
              <a:t>nadolazeće </a:t>
            </a:r>
            <a:r>
              <a:rPr lang="hr-HR" sz="2000" b="1" dirty="0"/>
              <a:t>aktivnosti u 2021. g</a:t>
            </a:r>
            <a:endParaRPr lang="hr-HR" sz="2400" b="1" dirty="0" smtClean="0"/>
          </a:p>
          <a:p>
            <a:pPr lvl="1"/>
            <a:r>
              <a:rPr lang="hr-HR" dirty="0" smtClean="0"/>
              <a:t>Istraživanje i analiza javnih politika: </a:t>
            </a:r>
          </a:p>
          <a:p>
            <a:pPr lvl="2"/>
            <a:r>
              <a:rPr lang="hr-HR" dirty="0" smtClean="0"/>
              <a:t>kampanja: „Je li osobama s invaliditetom u RH primjereno stanovanje lutrija?”</a:t>
            </a:r>
          </a:p>
          <a:p>
            <a:pPr lvl="2"/>
            <a:r>
              <a:rPr lang="hr-HR" dirty="0" smtClean="0"/>
              <a:t>MS vikend</a:t>
            </a:r>
          </a:p>
          <a:p>
            <a:pPr lvl="1"/>
            <a:r>
              <a:rPr lang="hr-HR" dirty="0" smtClean="0"/>
              <a:t>Razvoj društvenih potencijala:</a:t>
            </a:r>
          </a:p>
          <a:p>
            <a:pPr lvl="2"/>
            <a:r>
              <a:rPr lang="hr-HR" dirty="0" smtClean="0"/>
              <a:t>Webinar: „Multipla skleroza u praksi pedijatara”</a:t>
            </a:r>
          </a:p>
          <a:p>
            <a:pPr lvl="2"/>
            <a:r>
              <a:rPr lang="hr-HR" dirty="0" smtClean="0"/>
              <a:t>Prijenos specifičnih znanja o </a:t>
            </a:r>
            <a:r>
              <a:rPr lang="hr-HR" dirty="0" smtClean="0"/>
              <a:t>ljudsko-pravaškom </a:t>
            </a:r>
            <a:r>
              <a:rPr lang="hr-HR" dirty="0" smtClean="0"/>
              <a:t>pristupu invaliditetu</a:t>
            </a:r>
          </a:p>
          <a:p>
            <a:pPr lvl="2"/>
            <a:r>
              <a:rPr lang="hr-HR" dirty="0" smtClean="0"/>
              <a:t>Razvoj MS mreže, Baze znanja, digitalne knjižnice na web stranicama</a:t>
            </a:r>
          </a:p>
          <a:p>
            <a:pPr lvl="1"/>
            <a:r>
              <a:rPr lang="hr-HR" dirty="0" smtClean="0"/>
              <a:t>Zagovaranje pozitivnih društvenih promjena:</a:t>
            </a:r>
          </a:p>
          <a:p>
            <a:pPr lvl="2"/>
            <a:r>
              <a:rPr lang="hr-HR" dirty="0" smtClean="0"/>
              <a:t>Obilježavanje Nacionalnog dana multiple skleroze</a:t>
            </a:r>
          </a:p>
          <a:p>
            <a:pPr lvl="2"/>
            <a:r>
              <a:rPr lang="hr-HR" dirty="0" smtClean="0"/>
              <a:t>Rad u Povjerenstvu Vlade RH za OSI i u radnim skupinama (Zakon o osobnoj asistenciji, Zakon o inkluzivnom dodatku…), suradnja s javnim institucijama…</a:t>
            </a:r>
          </a:p>
          <a:p>
            <a:pPr lvl="1"/>
            <a:endParaRPr lang="hr-HR" dirty="0" smtClean="0"/>
          </a:p>
          <a:p>
            <a:pPr lvl="2"/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5600700"/>
            <a:ext cx="120205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24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Projekti i programi SDMSH u tijeku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 smtClean="0"/>
              <a:t>Usluga osobne asistencije</a:t>
            </a:r>
          </a:p>
          <a:p>
            <a:pPr lvl="1"/>
            <a:r>
              <a:rPr lang="hr-HR" dirty="0" smtClean="0"/>
              <a:t>Trogodišnji program: „</a:t>
            </a:r>
            <a:r>
              <a:rPr lang="hr-HR" b="1" dirty="0"/>
              <a:t>Usluge osobnog asistenta za osobe oboljele od multiple skleroze s najtežom vrstom i stupnjem invaliditeta</a:t>
            </a:r>
            <a:r>
              <a:rPr lang="hr-HR" b="1" dirty="0" smtClean="0"/>
              <a:t>”- </a:t>
            </a:r>
            <a:r>
              <a:rPr lang="hr-HR" dirty="0" smtClean="0"/>
              <a:t>3. godina</a:t>
            </a:r>
          </a:p>
          <a:p>
            <a:pPr lvl="2"/>
            <a:r>
              <a:rPr lang="hr-HR" dirty="0" smtClean="0"/>
              <a:t>Pružanje usluge osobne asistencije za 13 korisnika s najtežim stupnjem invaliditeta</a:t>
            </a:r>
          </a:p>
          <a:p>
            <a:pPr lvl="1"/>
            <a:r>
              <a:rPr lang="hr-HR" b="1" dirty="0" smtClean="0"/>
              <a:t>MS asistent</a:t>
            </a:r>
            <a:r>
              <a:rPr lang="hr-HR" dirty="0" smtClean="0"/>
              <a:t>: ESF projekt</a:t>
            </a:r>
          </a:p>
          <a:p>
            <a:pPr lvl="2"/>
            <a:r>
              <a:rPr lang="hr-HR" dirty="0"/>
              <a:t>Pružanje usluge osobne asistencije za </a:t>
            </a:r>
            <a:r>
              <a:rPr lang="hr-HR" dirty="0" smtClean="0"/>
              <a:t>10 </a:t>
            </a:r>
            <a:r>
              <a:rPr lang="hr-HR" dirty="0"/>
              <a:t>korisnika s najtežim stupnjem </a:t>
            </a:r>
            <a:r>
              <a:rPr lang="hr-HR" dirty="0" smtClean="0"/>
              <a:t>invaliditeta- u partnerstvu sa DMS Zagrebačke županije</a:t>
            </a:r>
          </a:p>
          <a:p>
            <a:r>
              <a:rPr lang="hr-HR" b="1" dirty="0"/>
              <a:t>SOS MS telefon- pitaj neurologa- </a:t>
            </a:r>
            <a:r>
              <a:rPr lang="hr-HR" dirty="0"/>
              <a:t>financiran od strane tvrtke </a:t>
            </a:r>
            <a:r>
              <a:rPr lang="hr-HR" dirty="0" err="1"/>
              <a:t>Sanofi</a:t>
            </a:r>
            <a:r>
              <a:rPr lang="hr-HR" dirty="0"/>
              <a:t> </a:t>
            </a:r>
            <a:r>
              <a:rPr lang="hr-HR" dirty="0" err="1"/>
              <a:t>aventis</a:t>
            </a:r>
            <a:r>
              <a:rPr lang="hr-HR" dirty="0"/>
              <a:t> d.o.o.</a:t>
            </a:r>
          </a:p>
          <a:p>
            <a:r>
              <a:rPr lang="hr-HR" b="1" dirty="0" smtClean="0"/>
              <a:t>MS tjedan- </a:t>
            </a:r>
            <a:r>
              <a:rPr lang="hr-HR" dirty="0" smtClean="0"/>
              <a:t>online aktivnosti financiran od strane tvrtke </a:t>
            </a:r>
            <a:r>
              <a:rPr lang="hr-HR" dirty="0" err="1" smtClean="0"/>
              <a:t>Biogen</a:t>
            </a:r>
            <a:endParaRPr lang="hr-HR" dirty="0" smtClean="0"/>
          </a:p>
          <a:p>
            <a:r>
              <a:rPr lang="hr-HR" b="1" dirty="0" smtClean="0"/>
              <a:t>Virtualni MS savjetnik- </a:t>
            </a:r>
            <a:r>
              <a:rPr lang="hr-HR" dirty="0" smtClean="0"/>
              <a:t>financiran od strane tvrtke Merck d.d. i </a:t>
            </a:r>
            <a:r>
              <a:rPr lang="hr-HR" dirty="0" err="1" smtClean="0"/>
              <a:t>Sanofi</a:t>
            </a:r>
            <a:r>
              <a:rPr lang="hr-HR" dirty="0" smtClean="0"/>
              <a:t> </a:t>
            </a:r>
            <a:r>
              <a:rPr lang="hr-HR" dirty="0" err="1" smtClean="0"/>
              <a:t>aventis</a:t>
            </a:r>
            <a:r>
              <a:rPr lang="hr-HR" dirty="0" smtClean="0"/>
              <a:t> d.o.o.</a:t>
            </a:r>
            <a:endParaRPr lang="hr-HR" dirty="0"/>
          </a:p>
          <a:p>
            <a:pPr lvl="2"/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5600700"/>
            <a:ext cx="120205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18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Projekti i programi SDMSH u tijeku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ESF projekt- Tematske mreže za društveno- ekonomski razvoj te promicanje socijalnog dijaloga u kontekstu unapređivanja uvjeta rada:</a:t>
            </a:r>
          </a:p>
          <a:p>
            <a:pPr lvl="1"/>
            <a:r>
              <a:rPr lang="hr-HR" dirty="0" smtClean="0"/>
              <a:t>Partneri SOIH-u: </a:t>
            </a:r>
            <a:r>
              <a:rPr lang="hr-HR" b="1" dirty="0" smtClean="0"/>
              <a:t>Platforma 50+</a:t>
            </a:r>
          </a:p>
          <a:p>
            <a:pPr lvl="1"/>
            <a:r>
              <a:rPr lang="hr-HR" dirty="0" smtClean="0"/>
              <a:t>Partneri udruzi Krijesnica: </a:t>
            </a:r>
            <a:r>
              <a:rPr lang="hr-HR" b="1" dirty="0" smtClean="0"/>
              <a:t>Zdravstveni opservatorij</a:t>
            </a:r>
          </a:p>
          <a:p>
            <a:r>
              <a:rPr lang="hr-HR" dirty="0" smtClean="0"/>
              <a:t>ESF projekt- Širenje mreže socijalnih usluga – faza I</a:t>
            </a:r>
          </a:p>
          <a:p>
            <a:pPr lvl="1"/>
            <a:r>
              <a:rPr lang="hr-HR" dirty="0" smtClean="0"/>
              <a:t>Partneri DMS Brodsko posavske županije: </a:t>
            </a:r>
            <a:r>
              <a:rPr lang="hr-HR" b="1" dirty="0" smtClean="0"/>
              <a:t>MS NET- mreža suradnje</a:t>
            </a:r>
            <a:endParaRPr lang="hr-HR" b="1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5600700"/>
            <a:ext cx="120205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hr-HR" b="1" dirty="0" smtClean="0"/>
              <a:t>Opće aktivnosti: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065505"/>
            <a:ext cx="10515600" cy="4535195"/>
          </a:xfrm>
        </p:spPr>
        <p:txBody>
          <a:bodyPr>
            <a:noAutofit/>
          </a:bodyPr>
          <a:lstStyle/>
          <a:p>
            <a:pPr lvl="0" algn="just"/>
            <a:r>
              <a:rPr lang="hr-HR" sz="2000" dirty="0"/>
              <a:t>Informiranje oboljelih od </a:t>
            </a:r>
            <a:r>
              <a:rPr lang="hr-HR" sz="2000" dirty="0" smtClean="0"/>
              <a:t>MS-a o </a:t>
            </a:r>
            <a:r>
              <a:rPr lang="hr-HR" sz="2000" dirty="0"/>
              <a:t>novostima u liječenju, </a:t>
            </a:r>
            <a:r>
              <a:rPr lang="hr-HR" sz="2000" dirty="0" smtClean="0"/>
              <a:t>rehabilitaciji, o </a:t>
            </a:r>
            <a:r>
              <a:rPr lang="hr-HR" sz="2000" dirty="0"/>
              <a:t>kliničkim ispitivanjima te mogućnostima </a:t>
            </a:r>
            <a:r>
              <a:rPr lang="hr-HR" sz="2000" dirty="0" smtClean="0"/>
              <a:t>uključenja, o socijalnim i radnim pravima i dr.</a:t>
            </a:r>
            <a:endParaRPr lang="hr-HR" sz="2000" dirty="0"/>
          </a:p>
          <a:p>
            <a:pPr lvl="0" algn="just"/>
            <a:r>
              <a:rPr lang="hr-HR" sz="2000" dirty="0"/>
              <a:t>Kontinuirani rad na poboljšanju kvalitete života osoba s </a:t>
            </a:r>
            <a:r>
              <a:rPr lang="hr-HR" sz="2000" dirty="0" smtClean="0"/>
              <a:t>MS-om: </a:t>
            </a:r>
            <a:r>
              <a:rPr lang="hr-HR" sz="2000" dirty="0"/>
              <a:t>prepoznavanje osoba s </a:t>
            </a:r>
            <a:r>
              <a:rPr lang="hr-HR" sz="2000" dirty="0" smtClean="0"/>
              <a:t>MS-om u </a:t>
            </a:r>
            <a:r>
              <a:rPr lang="hr-HR" sz="2000" dirty="0"/>
              <a:t>sustavu socijalne i zdravstvene </a:t>
            </a:r>
            <a:r>
              <a:rPr lang="hr-HR" sz="2000" dirty="0" smtClean="0"/>
              <a:t>skrbi</a:t>
            </a:r>
            <a:endParaRPr lang="hr-HR" sz="2000" dirty="0"/>
          </a:p>
          <a:p>
            <a:pPr lvl="0" algn="just"/>
            <a:r>
              <a:rPr lang="hr-HR" sz="2000" dirty="0" smtClean="0"/>
              <a:t>Edukacija </a:t>
            </a:r>
            <a:r>
              <a:rPr lang="hr-HR" sz="2000" dirty="0"/>
              <a:t>roditelja djece s </a:t>
            </a:r>
            <a:r>
              <a:rPr lang="hr-HR" sz="2000" dirty="0" smtClean="0"/>
              <a:t>MS-om i </a:t>
            </a:r>
            <a:r>
              <a:rPr lang="hr-HR" sz="2000" dirty="0"/>
              <a:t>djece s </a:t>
            </a:r>
            <a:r>
              <a:rPr lang="hr-HR" sz="2000" dirty="0" smtClean="0"/>
              <a:t>MS-om o </a:t>
            </a:r>
            <a:r>
              <a:rPr lang="hr-HR" sz="2000" dirty="0"/>
              <a:t>načinima liječenja i podršci </a:t>
            </a:r>
            <a:r>
              <a:rPr lang="hr-HR" sz="2000" dirty="0" smtClean="0"/>
              <a:t>– u suradnji sa izv.prof.dr.sc</a:t>
            </a:r>
            <a:r>
              <a:rPr lang="hr-HR" sz="2000" dirty="0"/>
              <a:t>. Maša </a:t>
            </a:r>
            <a:r>
              <a:rPr lang="hr-HR" sz="2000" dirty="0" smtClean="0"/>
              <a:t>Malenica, KBC Sestre </a:t>
            </a:r>
            <a:r>
              <a:rPr lang="hr-HR" sz="2000" dirty="0"/>
              <a:t>Milosrdnice osnovano savjetovalište za roditelje i djecu s </a:t>
            </a:r>
            <a:r>
              <a:rPr lang="hr-HR" sz="2000" dirty="0" smtClean="0"/>
              <a:t>MS-om</a:t>
            </a:r>
            <a:endParaRPr lang="hr-HR" sz="2000" dirty="0"/>
          </a:p>
          <a:p>
            <a:pPr lvl="0" algn="just"/>
            <a:r>
              <a:rPr lang="hr-HR" sz="2000" dirty="0" smtClean="0"/>
              <a:t>Aktivno djelovanje kao članica Povjerenstva Vlade RH za osobe s invaliditetom- promicanje prava i potreba osoba s MS-om kroz poboljšavanje zakonskih i podzakonskih akata, </a:t>
            </a:r>
            <a:endParaRPr lang="hr-HR" sz="2000" dirty="0" smtClean="0"/>
          </a:p>
          <a:p>
            <a:pPr lvl="0" algn="just"/>
            <a:r>
              <a:rPr lang="hr-HR" sz="2000" dirty="0" smtClean="0"/>
              <a:t>sudjelovanje </a:t>
            </a:r>
            <a:r>
              <a:rPr lang="hr-HR" sz="2000" dirty="0" smtClean="0"/>
              <a:t>u </a:t>
            </a:r>
            <a:r>
              <a:rPr lang="hr-HR" sz="2000" dirty="0" smtClean="0"/>
              <a:t>radnim </a:t>
            </a:r>
            <a:r>
              <a:rPr lang="hr-HR" sz="2000" dirty="0" smtClean="0"/>
              <a:t>skupinama resornih ministarstava na pojedine teme (Zakon o inkluzivnom dodatku, Zakon o osobnoj asistenciji…)</a:t>
            </a:r>
          </a:p>
          <a:p>
            <a:pPr lvl="0" algn="just"/>
            <a:r>
              <a:rPr lang="hr-HR" sz="2000" dirty="0" smtClean="0"/>
              <a:t>Podizanje </a:t>
            </a:r>
            <a:r>
              <a:rPr lang="hr-HR" sz="2000" dirty="0"/>
              <a:t>svijesti javnosti o </a:t>
            </a:r>
            <a:r>
              <a:rPr lang="hr-HR" sz="2000" dirty="0" smtClean="0"/>
              <a:t>MS-u, </a:t>
            </a:r>
            <a:r>
              <a:rPr lang="hr-HR" sz="2000" dirty="0"/>
              <a:t>te ukazivanje javnosti na probleme oboljelih putem konferencija za novinare i </a:t>
            </a:r>
            <a:r>
              <a:rPr lang="hr-HR" sz="2000" dirty="0" smtClean="0"/>
              <a:t>kampanjama</a:t>
            </a:r>
            <a:endParaRPr lang="hr-HR" sz="2000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5600700"/>
            <a:ext cx="120205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Obilježavanje </a:t>
            </a:r>
            <a:r>
              <a:rPr lang="hr-HR" b="1" dirty="0" smtClean="0"/>
              <a:t>Svjetskog </a:t>
            </a:r>
            <a:r>
              <a:rPr lang="hr-HR" b="1" dirty="0" smtClean="0"/>
              <a:t>dana multiple skleroze </a:t>
            </a:r>
            <a:endParaRPr lang="hr-HR" b="1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291699"/>
            <a:ext cx="2875006" cy="152509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5600700"/>
            <a:ext cx="12020550" cy="12573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52" y="1520867"/>
            <a:ext cx="4420998" cy="1066758"/>
          </a:xfrm>
          <a:prstGeom prst="rect">
            <a:avLst/>
          </a:prstGeom>
        </p:spPr>
      </p:pic>
      <p:sp>
        <p:nvSpPr>
          <p:cNvPr id="15" name="TekstniOkvir 14"/>
          <p:cNvSpPr txBox="1"/>
          <p:nvPr/>
        </p:nvSpPr>
        <p:spPr>
          <a:xfrm>
            <a:off x="527222" y="3007208"/>
            <a:ext cx="10519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Kampanja „Ja sam više od MS-a!“ </a:t>
            </a:r>
            <a:r>
              <a:rPr lang="hr-HR" dirty="0"/>
              <a:t>započela je 2015. godine te je provodimo kontinuirano od tada. U kampanju se do sada uključilo mnogo javnih ličnosti, kao i osoba s MS-om koji u sklopu kampanje dijele svoje priče sa MS-om.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Svrha kampanje </a:t>
            </a:r>
            <a:r>
              <a:rPr lang="hr-HR" dirty="0"/>
              <a:t>je podizanje svijesti javnosti o </a:t>
            </a:r>
            <a:r>
              <a:rPr lang="hr-HR" dirty="0" err="1"/>
              <a:t>multiploj</a:t>
            </a:r>
            <a:r>
              <a:rPr lang="hr-HR" dirty="0"/>
              <a:t> sklerozi, izgraditi i unaprijediti prijateljstva, odnose i povezanost između osoba u MS zajednici, naglasiti važnost povezanosti samog sa sobom i važnost brige o sebi a posebice u </a:t>
            </a:r>
            <a:r>
              <a:rPr lang="hr-HR" dirty="0" err="1"/>
              <a:t>pandemiji</a:t>
            </a:r>
            <a:r>
              <a:rPr lang="hr-HR" dirty="0"/>
              <a:t> </a:t>
            </a:r>
            <a:r>
              <a:rPr lang="hr-HR" dirty="0" err="1"/>
              <a:t>koronavirusa</a:t>
            </a:r>
            <a:r>
              <a:rPr lang="hr-H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Sve provedene aktivnosti kampanje dostupne su na web stranici Saveza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5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Obilježavanje Nacionalnog </a:t>
            </a:r>
            <a:r>
              <a:rPr lang="hr-HR" b="1" dirty="0" smtClean="0"/>
              <a:t>dana</a:t>
            </a:r>
            <a:br>
              <a:rPr lang="hr-HR" b="1" dirty="0" smtClean="0"/>
            </a:br>
            <a:r>
              <a:rPr lang="hr-HR" b="1" dirty="0" smtClean="0"/>
              <a:t>multiple </a:t>
            </a:r>
            <a:r>
              <a:rPr lang="hr-HR" b="1" dirty="0"/>
              <a:t>skleroze </a:t>
            </a:r>
            <a:r>
              <a:rPr lang="hr-HR" b="1" dirty="0" smtClean="0"/>
              <a:t>2021.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5600700"/>
            <a:ext cx="12020550" cy="12573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213" y="9893"/>
            <a:ext cx="3836172" cy="19760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99" y="1944910"/>
            <a:ext cx="2636800" cy="147719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199" y="1950795"/>
            <a:ext cx="2708649" cy="148775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1798" y="1961142"/>
            <a:ext cx="2620568" cy="146096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7209" y="1944910"/>
            <a:ext cx="2741729" cy="147998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684" y="3698660"/>
            <a:ext cx="2606593" cy="1469052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3165" y="3692564"/>
            <a:ext cx="2537254" cy="1475148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1001" y="3692564"/>
            <a:ext cx="2661365" cy="1517963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97209" y="3689607"/>
            <a:ext cx="2814648" cy="152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8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6439" y="0"/>
            <a:ext cx="10515600" cy="1325563"/>
          </a:xfrm>
        </p:spPr>
        <p:txBody>
          <a:bodyPr/>
          <a:lstStyle/>
          <a:p>
            <a:r>
              <a:rPr lang="hr-HR" b="1" dirty="0" smtClean="0"/>
              <a:t>SOS MS telefon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23421" y="1235333"/>
            <a:ext cx="7109072" cy="4587060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 smtClean="0"/>
              <a:t>SOS MS telefon- 0800 77 89- </a:t>
            </a:r>
            <a:r>
              <a:rPr lang="hr-HR" dirty="0" smtClean="0"/>
              <a:t>svaki radni dan od 8- 16 sati,</a:t>
            </a:r>
          </a:p>
          <a:p>
            <a:r>
              <a:rPr lang="hr-HR" b="1" dirty="0" smtClean="0"/>
              <a:t>SOS MS telefon- pitaj </a:t>
            </a:r>
            <a:r>
              <a:rPr lang="hr-HR" b="1" dirty="0" smtClean="0"/>
              <a:t>neurologa: </a:t>
            </a:r>
          </a:p>
          <a:p>
            <a:r>
              <a:rPr lang="hr-HR" dirty="0" smtClean="0"/>
              <a:t>2 </a:t>
            </a:r>
            <a:r>
              <a:rPr lang="hr-HR" dirty="0" smtClean="0"/>
              <a:t>x </a:t>
            </a:r>
            <a:r>
              <a:rPr lang="hr-HR" dirty="0" smtClean="0"/>
              <a:t>mjesečno x 2 sata gostuju </a:t>
            </a:r>
            <a:r>
              <a:rPr lang="hr-HR" dirty="0" smtClean="0"/>
              <a:t>stručnjaci </a:t>
            </a:r>
            <a:r>
              <a:rPr lang="hr-HR" dirty="0" smtClean="0"/>
              <a:t>neurolozi:</a:t>
            </a:r>
          </a:p>
          <a:p>
            <a:pPr lvl="1"/>
            <a:r>
              <a:rPr lang="hr-HR" dirty="0" smtClean="0"/>
              <a:t>prof.dr.sc</a:t>
            </a:r>
            <a:r>
              <a:rPr lang="hr-HR" dirty="0" smtClean="0"/>
              <a:t>. Mario Habek</a:t>
            </a:r>
            <a:r>
              <a:rPr lang="hr-HR" dirty="0" smtClean="0"/>
              <a:t>,</a:t>
            </a:r>
          </a:p>
          <a:p>
            <a:pPr lvl="1"/>
            <a:r>
              <a:rPr lang="hr-HR" dirty="0" smtClean="0"/>
              <a:t>prof.dr.sc</a:t>
            </a:r>
            <a:r>
              <a:rPr lang="hr-HR" dirty="0" smtClean="0"/>
              <a:t>. Vanja Bašić Kes, </a:t>
            </a:r>
            <a:endParaRPr lang="hr-HR" dirty="0" smtClean="0"/>
          </a:p>
          <a:p>
            <a:pPr lvl="1"/>
            <a:r>
              <a:rPr lang="hr-HR" dirty="0" smtClean="0"/>
              <a:t>prof.dr.sc</a:t>
            </a:r>
            <a:r>
              <a:rPr lang="hr-HR" dirty="0" smtClean="0"/>
              <a:t>. Marija Bošnjak Pašić, </a:t>
            </a:r>
            <a:endParaRPr lang="hr-HR" dirty="0" smtClean="0"/>
          </a:p>
          <a:p>
            <a:pPr lvl="1"/>
            <a:r>
              <a:rPr lang="hr-HR" dirty="0" smtClean="0"/>
              <a:t>dr.sc. Tereza </a:t>
            </a:r>
            <a:r>
              <a:rPr lang="hr-HR" dirty="0" smtClean="0"/>
              <a:t>Gabelić, </a:t>
            </a:r>
            <a:endParaRPr lang="hr-HR" dirty="0" smtClean="0"/>
          </a:p>
          <a:p>
            <a:pPr lvl="1"/>
            <a:r>
              <a:rPr lang="hr-HR" dirty="0" smtClean="0"/>
              <a:t>doc.dr.sc</a:t>
            </a:r>
            <a:r>
              <a:rPr lang="hr-HR" dirty="0" smtClean="0"/>
              <a:t>. Ines Lazibat, </a:t>
            </a:r>
            <a:endParaRPr lang="hr-HR" dirty="0" smtClean="0"/>
          </a:p>
          <a:p>
            <a:pPr lvl="1"/>
            <a:r>
              <a:rPr lang="hr-HR" dirty="0" smtClean="0"/>
              <a:t>dr.sc</a:t>
            </a:r>
            <a:r>
              <a:rPr lang="hr-HR" dirty="0" smtClean="0"/>
              <a:t>. Barbara Barun, </a:t>
            </a:r>
            <a:endParaRPr lang="hr-HR" dirty="0" smtClean="0"/>
          </a:p>
          <a:p>
            <a:pPr lvl="1"/>
            <a:r>
              <a:rPr lang="hr-HR" dirty="0" smtClean="0"/>
              <a:t>dr.sc </a:t>
            </a:r>
            <a:r>
              <a:rPr lang="hr-HR" dirty="0" smtClean="0"/>
              <a:t>Ivan </a:t>
            </a:r>
            <a:r>
              <a:rPr lang="hr-HR" dirty="0" smtClean="0"/>
              <a:t>Adamec, </a:t>
            </a:r>
          </a:p>
          <a:p>
            <a:pPr lvl="1"/>
            <a:r>
              <a:rPr lang="hr-HR" dirty="0" smtClean="0"/>
              <a:t>prim</a:t>
            </a:r>
            <a:r>
              <a:rPr lang="hr-HR" dirty="0" smtClean="0"/>
              <a:t>.dr.sc. Lidija Dežmalj Grbelja</a:t>
            </a:r>
            <a:r>
              <a:rPr lang="hr-HR" dirty="0" smtClean="0"/>
              <a:t>)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091" y="2957277"/>
            <a:ext cx="4316627" cy="1011709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90" y="363845"/>
            <a:ext cx="3673229" cy="206619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5600700"/>
            <a:ext cx="120205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MS TV- podcasti, vijesti, informacije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839787" y="1681163"/>
            <a:ext cx="4918461" cy="450850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MS TV je jedinstveno web mjesto na kojem objavljujemo podcastove u kojima intervjuiramo stručnjake iz područja zdravstva, zakonodavstva, oboljele od multiple skleroze, članove obitelji oboljelih kao i sve one koji su na bilo koji način povezani s multiplom sklerozom. </a:t>
            </a:r>
          </a:p>
          <a:p>
            <a:r>
              <a:rPr lang="hr-HR" sz="2000" dirty="0" smtClean="0"/>
              <a:t>MS TV- gosti- stručnjaci koji se bave s MS-om, oboljeli od MS-a i dr.</a:t>
            </a:r>
          </a:p>
          <a:p>
            <a:r>
              <a:rPr lang="hr-HR" sz="2000" dirty="0" smtClean="0"/>
              <a:t>U završnoj fazi je i izrada </a:t>
            </a:r>
            <a:r>
              <a:rPr lang="hr-HR" sz="2000" b="1" dirty="0" smtClean="0"/>
              <a:t>mobilne aplikacije MSTV-a-</a:t>
            </a:r>
            <a:r>
              <a:rPr lang="hr-HR" sz="2000" dirty="0" smtClean="0"/>
              <a:t> svim oboljelima od MS-a i drugim zainteresiranima kroz mobilnu aplikaciju dostupni </a:t>
            </a:r>
            <a:r>
              <a:rPr lang="hr-HR" sz="2000" dirty="0" err="1" smtClean="0"/>
              <a:t>podcastovi</a:t>
            </a:r>
            <a:r>
              <a:rPr lang="hr-HR" sz="2000" dirty="0" smtClean="0"/>
              <a:t> i dr. sadržaji</a:t>
            </a:r>
          </a:p>
          <a:p>
            <a:endParaRPr lang="hr-HR" sz="2000" dirty="0" smtClean="0"/>
          </a:p>
          <a:p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740" y="356987"/>
            <a:ext cx="2064283" cy="130612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866" y="1481783"/>
            <a:ext cx="3519029" cy="197798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866" y="3582720"/>
            <a:ext cx="3504989" cy="1987414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9839566" y="2158313"/>
            <a:ext cx="21634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5"/>
              </a:rPr>
              <a:t>https://mstv.sdmsh.com.hr</a:t>
            </a:r>
            <a:r>
              <a:rPr lang="hr-HR" dirty="0" smtClean="0">
                <a:hlinkClick r:id="rId5"/>
              </a:rPr>
              <a:t>/</a:t>
            </a:r>
            <a:endParaRPr lang="hr-HR" dirty="0" smtClean="0"/>
          </a:p>
          <a:p>
            <a:endParaRPr lang="hr-HR" dirty="0"/>
          </a:p>
          <a:p>
            <a:r>
              <a:rPr lang="hr-HR" dirty="0">
                <a:hlinkClick r:id="rId6"/>
              </a:rPr>
              <a:t>https://</a:t>
            </a:r>
            <a:r>
              <a:rPr lang="hr-HR" dirty="0" smtClean="0">
                <a:hlinkClick r:id="rId6"/>
              </a:rPr>
              <a:t>www.youtube.com/playlist?list=PLxB-oXTXmDIAh66axSLk4YyK-6wn2zUuo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50" y="5600700"/>
            <a:ext cx="120205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645024" cy="2431863"/>
          </a:xfrm>
        </p:spPr>
        <p:txBody>
          <a:bodyPr>
            <a:normAutofit/>
          </a:bodyPr>
          <a:lstStyle/>
          <a:p>
            <a:r>
              <a:rPr lang="hr-HR" sz="3600" b="1" dirty="0"/>
              <a:t>MSTV- objave u 2021.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831" y="365125"/>
            <a:ext cx="5235628" cy="530206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377" y="149277"/>
            <a:ext cx="2064283" cy="130612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5600700"/>
            <a:ext cx="120205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26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3377" y="74022"/>
            <a:ext cx="10515600" cy="1325563"/>
          </a:xfrm>
        </p:spPr>
        <p:txBody>
          <a:bodyPr/>
          <a:lstStyle/>
          <a:p>
            <a:r>
              <a:rPr lang="hr-HR" b="1" dirty="0"/>
              <a:t>MSTV- mobilna aplikacija</a:t>
            </a:r>
            <a:endParaRPr lang="hr-HR" dirty="0"/>
          </a:p>
        </p:txBody>
      </p:sp>
      <p:pic>
        <p:nvPicPr>
          <p:cNvPr id="4" name="Rezervirano mjesto sadržaja 8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166" y="1105391"/>
            <a:ext cx="8329006" cy="474014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5600700"/>
            <a:ext cx="120205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50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Virtualni MS savjetnik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6232415" cy="4486275"/>
          </a:xfrm>
        </p:spPr>
        <p:txBody>
          <a:bodyPr/>
          <a:lstStyle/>
          <a:p>
            <a:r>
              <a:rPr lang="hr-HR" sz="2400" dirty="0" smtClean="0"/>
              <a:t>Virtualni MS savjetnik – pitanja oboljeli postavljaju putem online obrasca unaprijed dogovorenom stručnjaku za svaki mjesec kojeg najavljujemo na web stranicama</a:t>
            </a:r>
          </a:p>
          <a:p>
            <a:r>
              <a:rPr lang="hr-HR" sz="2400" dirty="0" smtClean="0"/>
              <a:t>odgovore na svoja pitanja dobivaju putem videa u kojem stručnjak odgovara na pitanja </a:t>
            </a:r>
          </a:p>
          <a:p>
            <a:r>
              <a:rPr lang="hr-HR" sz="2400" dirty="0" smtClean="0"/>
              <a:t>U virtualnom MS savjetniku stručnjaci do sada: neurolozi, psiholog, </a:t>
            </a:r>
            <a:r>
              <a:rPr lang="hr-HR" sz="2400" dirty="0" err="1" smtClean="0"/>
              <a:t>neuropedijatar</a:t>
            </a:r>
            <a:r>
              <a:rPr lang="hr-HR" sz="2400" dirty="0" smtClean="0"/>
              <a:t>, fizijatar, urolog, ginekolog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7182364" y="4154411"/>
            <a:ext cx="51213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2"/>
              </a:rPr>
              <a:t>https://bazaznanja.sdmsh.com.hr/virtualni-ms-savjetnik</a:t>
            </a:r>
            <a:r>
              <a:rPr lang="hr-HR" dirty="0" smtClean="0">
                <a:hlinkClick r:id="rId2"/>
              </a:rPr>
              <a:t>/</a:t>
            </a:r>
            <a:r>
              <a:rPr lang="hr-HR" dirty="0" smtClean="0"/>
              <a:t> </a:t>
            </a:r>
          </a:p>
          <a:p>
            <a:endParaRPr lang="hr-HR" dirty="0"/>
          </a:p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www.youtube.com/playlist?list=PLxB-oXTXmDIBMckqaNS6hvywjxOzff51N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364" y="1095631"/>
            <a:ext cx="4459468" cy="250845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" y="5600700"/>
            <a:ext cx="120205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1269</Words>
  <Application>Microsoft Office PowerPoint</Application>
  <PresentationFormat>Široki zaslon</PresentationFormat>
  <Paragraphs>114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sustava Office</vt:lpstr>
      <vt:lpstr>Savez društava multiple skleroze Hrvatske</vt:lpstr>
      <vt:lpstr>Opće aktivnosti:</vt:lpstr>
      <vt:lpstr>Obilježavanje Svjetskog dana multiple skleroze </vt:lpstr>
      <vt:lpstr>Obilježavanje Nacionalnog dana multiple skleroze 2021.</vt:lpstr>
      <vt:lpstr>SOS MS telefon</vt:lpstr>
      <vt:lpstr>MS TV- podcasti, vijesti, informacije</vt:lpstr>
      <vt:lpstr>MSTV- objave u 2021.</vt:lpstr>
      <vt:lpstr>MSTV- mobilna aplikacija</vt:lpstr>
      <vt:lpstr>Virtualni MS savjetnik</vt:lpstr>
      <vt:lpstr>MS mreža</vt:lpstr>
      <vt:lpstr>Baza znanja SDMSH</vt:lpstr>
      <vt:lpstr>Baza podataka SDMSH</vt:lpstr>
      <vt:lpstr>Izdavačka djelatnost</vt:lpstr>
      <vt:lpstr>HVALA NA PAŽNJI </vt:lpstr>
      <vt:lpstr>Projekti i programi SDMSH u tijeku</vt:lpstr>
      <vt:lpstr>Projekti i programi SDMSH u tijeku</vt:lpstr>
      <vt:lpstr>Projekti i programi SDMSH u tijeku</vt:lpstr>
      <vt:lpstr>Projekti i programi SDMSH u tijeku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Prioriteti SDMSH u 2021.</dc:title>
  <dc:creator>Dijana</dc:creator>
  <cp:lastModifiedBy>Dijana</cp:lastModifiedBy>
  <cp:revision>47</cp:revision>
  <dcterms:created xsi:type="dcterms:W3CDTF">2021-02-05T09:13:47Z</dcterms:created>
  <dcterms:modified xsi:type="dcterms:W3CDTF">2021-09-16T10:39:03Z</dcterms:modified>
</cp:coreProperties>
</file>